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67" r:id="rId10"/>
    <p:sldId id="265" r:id="rId11"/>
    <p:sldId id="266"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078E6-EAE5-4B67-97AE-BCC96FCA8403}" v="84" dt="2023-06-14T16:12:52.518"/>
    <p1510:client id="{4F8D2377-EBD0-47B5-97F1-3F0B7F05712F}" v="154" dt="2023-06-15T03:35:02.342"/>
    <p1510:client id="{A7DEB035-23A6-429A-A506-17BCC6913E1A}" v="220" dt="2023-06-14T16:44:54.245"/>
    <p1510:client id="{E31885D4-C2E3-4C9A-AF53-3AF45FF804F1}" v="10" dt="2023-06-14T16:16:55.9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E6DA0C-01F4-48CF-8902-57D9B0822B28}"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34314DC-1339-4338-9FF7-D69918F90808}">
      <dgm:prSet/>
      <dgm:spPr/>
      <dgm:t>
        <a:bodyPr/>
        <a:lstStyle/>
        <a:p>
          <a:pPr>
            <a:lnSpc>
              <a:spcPct val="100000"/>
            </a:lnSpc>
          </a:pPr>
          <a:r>
            <a:rPr lang="en-US" b="1"/>
            <a:t>Home:</a:t>
          </a:r>
          <a:endParaRPr lang="en-US"/>
        </a:p>
      </dgm:t>
    </dgm:pt>
    <dgm:pt modelId="{FB4C1ED0-43A8-4F90-AD9F-D50886E2A8FB}" type="parTrans" cxnId="{6396EC44-0932-4073-B73F-4D01A55FD341}">
      <dgm:prSet/>
      <dgm:spPr/>
      <dgm:t>
        <a:bodyPr/>
        <a:lstStyle/>
        <a:p>
          <a:endParaRPr lang="en-US"/>
        </a:p>
      </dgm:t>
    </dgm:pt>
    <dgm:pt modelId="{E3A17E47-78C9-4E67-893C-79488D55BD2B}" type="sibTrans" cxnId="{6396EC44-0932-4073-B73F-4D01A55FD341}">
      <dgm:prSet/>
      <dgm:spPr/>
      <dgm:t>
        <a:bodyPr/>
        <a:lstStyle/>
        <a:p>
          <a:pPr>
            <a:lnSpc>
              <a:spcPct val="100000"/>
            </a:lnSpc>
          </a:pPr>
          <a:endParaRPr lang="en-US"/>
        </a:p>
      </dgm:t>
    </dgm:pt>
    <dgm:pt modelId="{71FF3C80-DD50-4AB6-B480-1913126E13DC}">
      <dgm:prSet/>
      <dgm:spPr/>
      <dgm:t>
        <a:bodyPr/>
        <a:lstStyle/>
        <a:p>
          <a:pPr>
            <a:lnSpc>
              <a:spcPct val="100000"/>
            </a:lnSpc>
          </a:pPr>
          <a:r>
            <a:rPr lang="en-US"/>
            <a:t>Welcome to the Blood Bank Site, a reliable and comprehensive platform dedicated to the efficient management of blood donations and ensuring a steady supply of blood for those in need.our site is designed to streamline the process of blood donation, storage, and distribution. Whether you are a potential donor, a healthcare facility in search of blood products, or an individual seeking lifesaving transfusions, our site offers a user-friendly interface, advanced features, and a commitment to maintaining the highest standards of quality and safety.</a:t>
          </a:r>
        </a:p>
      </dgm:t>
    </dgm:pt>
    <dgm:pt modelId="{00736302-B110-4481-A513-3241F3EEEB12}" type="parTrans" cxnId="{572A1743-CC79-42BD-A792-4FF65A88A0E4}">
      <dgm:prSet/>
      <dgm:spPr/>
      <dgm:t>
        <a:bodyPr/>
        <a:lstStyle/>
        <a:p>
          <a:endParaRPr lang="en-US"/>
        </a:p>
      </dgm:t>
    </dgm:pt>
    <dgm:pt modelId="{BCFFDEB6-FC49-46D4-9F5F-7FA6482BC62D}" type="sibTrans" cxnId="{572A1743-CC79-42BD-A792-4FF65A88A0E4}">
      <dgm:prSet/>
      <dgm:spPr/>
      <dgm:t>
        <a:bodyPr/>
        <a:lstStyle/>
        <a:p>
          <a:endParaRPr lang="en-US"/>
        </a:p>
      </dgm:t>
    </dgm:pt>
    <dgm:pt modelId="{03B5F742-4806-4CB2-987D-32390AEBDFB4}" type="pres">
      <dgm:prSet presAssocID="{54E6DA0C-01F4-48CF-8902-57D9B0822B28}" presName="root" presStyleCnt="0">
        <dgm:presLayoutVars>
          <dgm:dir/>
          <dgm:resizeHandles val="exact"/>
        </dgm:presLayoutVars>
      </dgm:prSet>
      <dgm:spPr/>
    </dgm:pt>
    <dgm:pt modelId="{8B620542-6449-4961-BBAD-8273588384B6}" type="pres">
      <dgm:prSet presAssocID="{54E6DA0C-01F4-48CF-8902-57D9B0822B28}" presName="container" presStyleCnt="0">
        <dgm:presLayoutVars>
          <dgm:dir/>
          <dgm:resizeHandles val="exact"/>
        </dgm:presLayoutVars>
      </dgm:prSet>
      <dgm:spPr/>
    </dgm:pt>
    <dgm:pt modelId="{F629AE42-3FF3-4331-86F7-C6C90F20D418}" type="pres">
      <dgm:prSet presAssocID="{434314DC-1339-4338-9FF7-D69918F90808}" presName="compNode" presStyleCnt="0"/>
      <dgm:spPr/>
    </dgm:pt>
    <dgm:pt modelId="{2CCA3DBA-C219-4F62-9D1D-402B8C4B211D}" type="pres">
      <dgm:prSet presAssocID="{434314DC-1339-4338-9FF7-D69918F90808}" presName="iconBgRect" presStyleLbl="bgShp" presStyleIdx="0" presStyleCnt="2"/>
      <dgm:spPr/>
    </dgm:pt>
    <dgm:pt modelId="{65588B60-C55E-42C8-9FA5-2A7A20CDAC07}" type="pres">
      <dgm:prSet presAssocID="{434314DC-1339-4338-9FF7-D69918F9080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F8BE8FDA-AADA-4897-A99B-81287BA1B2AC}" type="pres">
      <dgm:prSet presAssocID="{434314DC-1339-4338-9FF7-D69918F90808}" presName="spaceRect" presStyleCnt="0"/>
      <dgm:spPr/>
    </dgm:pt>
    <dgm:pt modelId="{3EC9867C-2501-41A1-9894-12FED1620DAD}" type="pres">
      <dgm:prSet presAssocID="{434314DC-1339-4338-9FF7-D69918F90808}" presName="textRect" presStyleLbl="revTx" presStyleIdx="0" presStyleCnt="2">
        <dgm:presLayoutVars>
          <dgm:chMax val="1"/>
          <dgm:chPref val="1"/>
        </dgm:presLayoutVars>
      </dgm:prSet>
      <dgm:spPr/>
    </dgm:pt>
    <dgm:pt modelId="{0FE6FAE0-7586-4915-AA42-1E50EE83FEA9}" type="pres">
      <dgm:prSet presAssocID="{E3A17E47-78C9-4E67-893C-79488D55BD2B}" presName="sibTrans" presStyleLbl="sibTrans2D1" presStyleIdx="0" presStyleCnt="0"/>
      <dgm:spPr/>
    </dgm:pt>
    <dgm:pt modelId="{AAE66B44-FF48-41B5-8E9B-018302591C78}" type="pres">
      <dgm:prSet presAssocID="{71FF3C80-DD50-4AB6-B480-1913126E13DC}" presName="compNode" presStyleCnt="0"/>
      <dgm:spPr/>
    </dgm:pt>
    <dgm:pt modelId="{08FE1B29-1489-4DE0-BC1B-64AC1205A907}" type="pres">
      <dgm:prSet presAssocID="{71FF3C80-DD50-4AB6-B480-1913126E13DC}" presName="iconBgRect" presStyleLbl="bgShp" presStyleIdx="1" presStyleCnt="2"/>
      <dgm:spPr/>
    </dgm:pt>
    <dgm:pt modelId="{17256C1A-F234-4014-9A04-2617F74D9556}" type="pres">
      <dgm:prSet presAssocID="{71FF3C80-DD50-4AB6-B480-1913126E13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V"/>
        </a:ext>
      </dgm:extLst>
    </dgm:pt>
    <dgm:pt modelId="{B07AEFCC-26AA-49F1-AF6C-517DEAE3172A}" type="pres">
      <dgm:prSet presAssocID="{71FF3C80-DD50-4AB6-B480-1913126E13DC}" presName="spaceRect" presStyleCnt="0"/>
      <dgm:spPr/>
    </dgm:pt>
    <dgm:pt modelId="{BA294934-244F-4E08-A96F-0D1AA8DB0302}" type="pres">
      <dgm:prSet presAssocID="{71FF3C80-DD50-4AB6-B480-1913126E13DC}" presName="textRect" presStyleLbl="revTx" presStyleIdx="1" presStyleCnt="2">
        <dgm:presLayoutVars>
          <dgm:chMax val="1"/>
          <dgm:chPref val="1"/>
        </dgm:presLayoutVars>
      </dgm:prSet>
      <dgm:spPr/>
    </dgm:pt>
  </dgm:ptLst>
  <dgm:cxnLst>
    <dgm:cxn modelId="{572A1743-CC79-42BD-A792-4FF65A88A0E4}" srcId="{54E6DA0C-01F4-48CF-8902-57D9B0822B28}" destId="{71FF3C80-DD50-4AB6-B480-1913126E13DC}" srcOrd="1" destOrd="0" parTransId="{00736302-B110-4481-A513-3241F3EEEB12}" sibTransId="{BCFFDEB6-FC49-46D4-9F5F-7FA6482BC62D}"/>
    <dgm:cxn modelId="{6396EC44-0932-4073-B73F-4D01A55FD341}" srcId="{54E6DA0C-01F4-48CF-8902-57D9B0822B28}" destId="{434314DC-1339-4338-9FF7-D69918F90808}" srcOrd="0" destOrd="0" parTransId="{FB4C1ED0-43A8-4F90-AD9F-D50886E2A8FB}" sibTransId="{E3A17E47-78C9-4E67-893C-79488D55BD2B}"/>
    <dgm:cxn modelId="{23AFF076-0C05-4121-B181-CA5C93D9A2C1}" type="presOf" srcId="{E3A17E47-78C9-4E67-893C-79488D55BD2B}" destId="{0FE6FAE0-7586-4915-AA42-1E50EE83FEA9}" srcOrd="0" destOrd="0" presId="urn:microsoft.com/office/officeart/2018/2/layout/IconCircleList"/>
    <dgm:cxn modelId="{70559884-3371-42A2-B54F-AA91E94843EB}" type="presOf" srcId="{71FF3C80-DD50-4AB6-B480-1913126E13DC}" destId="{BA294934-244F-4E08-A96F-0D1AA8DB0302}" srcOrd="0" destOrd="0" presId="urn:microsoft.com/office/officeart/2018/2/layout/IconCircleList"/>
    <dgm:cxn modelId="{90F8CCCD-E01A-4F75-8C89-5D3FCD65686F}" type="presOf" srcId="{434314DC-1339-4338-9FF7-D69918F90808}" destId="{3EC9867C-2501-41A1-9894-12FED1620DAD}" srcOrd="0" destOrd="0" presId="urn:microsoft.com/office/officeart/2018/2/layout/IconCircleList"/>
    <dgm:cxn modelId="{0E6726DE-311C-424C-B486-90455FF53503}" type="presOf" srcId="{54E6DA0C-01F4-48CF-8902-57D9B0822B28}" destId="{03B5F742-4806-4CB2-987D-32390AEBDFB4}" srcOrd="0" destOrd="0" presId="urn:microsoft.com/office/officeart/2018/2/layout/IconCircleList"/>
    <dgm:cxn modelId="{9B5F8652-4C0E-422F-BC8D-9979E133FF2A}" type="presParOf" srcId="{03B5F742-4806-4CB2-987D-32390AEBDFB4}" destId="{8B620542-6449-4961-BBAD-8273588384B6}" srcOrd="0" destOrd="0" presId="urn:microsoft.com/office/officeart/2018/2/layout/IconCircleList"/>
    <dgm:cxn modelId="{73D43D0B-50B3-489C-AF8D-FEE7898ED134}" type="presParOf" srcId="{8B620542-6449-4961-BBAD-8273588384B6}" destId="{F629AE42-3FF3-4331-86F7-C6C90F20D418}" srcOrd="0" destOrd="0" presId="urn:microsoft.com/office/officeart/2018/2/layout/IconCircleList"/>
    <dgm:cxn modelId="{EFAA2CA7-7B90-4B27-91C7-DB4012C03011}" type="presParOf" srcId="{F629AE42-3FF3-4331-86F7-C6C90F20D418}" destId="{2CCA3DBA-C219-4F62-9D1D-402B8C4B211D}" srcOrd="0" destOrd="0" presId="urn:microsoft.com/office/officeart/2018/2/layout/IconCircleList"/>
    <dgm:cxn modelId="{5894D342-8C25-453D-8E6A-685903C51AC8}" type="presParOf" srcId="{F629AE42-3FF3-4331-86F7-C6C90F20D418}" destId="{65588B60-C55E-42C8-9FA5-2A7A20CDAC07}" srcOrd="1" destOrd="0" presId="urn:microsoft.com/office/officeart/2018/2/layout/IconCircleList"/>
    <dgm:cxn modelId="{353B682D-218E-4430-B5A9-432957AEFACD}" type="presParOf" srcId="{F629AE42-3FF3-4331-86F7-C6C90F20D418}" destId="{F8BE8FDA-AADA-4897-A99B-81287BA1B2AC}" srcOrd="2" destOrd="0" presId="urn:microsoft.com/office/officeart/2018/2/layout/IconCircleList"/>
    <dgm:cxn modelId="{F26D9A3E-D61D-4FB6-A602-31B9BB13B182}" type="presParOf" srcId="{F629AE42-3FF3-4331-86F7-C6C90F20D418}" destId="{3EC9867C-2501-41A1-9894-12FED1620DAD}" srcOrd="3" destOrd="0" presId="urn:microsoft.com/office/officeart/2018/2/layout/IconCircleList"/>
    <dgm:cxn modelId="{88AFA9D5-BEF5-4A7E-9305-EB574C3F6923}" type="presParOf" srcId="{8B620542-6449-4961-BBAD-8273588384B6}" destId="{0FE6FAE0-7586-4915-AA42-1E50EE83FEA9}" srcOrd="1" destOrd="0" presId="urn:microsoft.com/office/officeart/2018/2/layout/IconCircleList"/>
    <dgm:cxn modelId="{909BAAAA-1462-4151-AA72-49379983581B}" type="presParOf" srcId="{8B620542-6449-4961-BBAD-8273588384B6}" destId="{AAE66B44-FF48-41B5-8E9B-018302591C78}" srcOrd="2" destOrd="0" presId="urn:microsoft.com/office/officeart/2018/2/layout/IconCircleList"/>
    <dgm:cxn modelId="{9F11D02A-0915-4202-9A90-2473F4A6DA1A}" type="presParOf" srcId="{AAE66B44-FF48-41B5-8E9B-018302591C78}" destId="{08FE1B29-1489-4DE0-BC1B-64AC1205A907}" srcOrd="0" destOrd="0" presId="urn:microsoft.com/office/officeart/2018/2/layout/IconCircleList"/>
    <dgm:cxn modelId="{C81BCE67-DC48-4DAF-BCAC-5B8668238803}" type="presParOf" srcId="{AAE66B44-FF48-41B5-8E9B-018302591C78}" destId="{17256C1A-F234-4014-9A04-2617F74D9556}" srcOrd="1" destOrd="0" presId="urn:microsoft.com/office/officeart/2018/2/layout/IconCircleList"/>
    <dgm:cxn modelId="{5202327A-0562-42AE-BA25-081592CD83C9}" type="presParOf" srcId="{AAE66B44-FF48-41B5-8E9B-018302591C78}" destId="{B07AEFCC-26AA-49F1-AF6C-517DEAE3172A}" srcOrd="2" destOrd="0" presId="urn:microsoft.com/office/officeart/2018/2/layout/IconCircleList"/>
    <dgm:cxn modelId="{71BE44C5-461E-4DE1-BA07-783C6078FB9E}" type="presParOf" srcId="{AAE66B44-FF48-41B5-8E9B-018302591C78}" destId="{BA294934-244F-4E08-A96F-0D1AA8DB030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CA3DBA-C219-4F62-9D1D-402B8C4B211D}">
      <dsp:nvSpPr>
        <dsp:cNvPr id="0" name=""/>
        <dsp:cNvSpPr/>
      </dsp:nvSpPr>
      <dsp:spPr>
        <a:xfrm>
          <a:off x="212335"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588B60-C55E-42C8-9FA5-2A7A20CDAC07}">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C9867C-2501-41A1-9894-12FED1620DAD}">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Home:</a:t>
          </a:r>
          <a:endParaRPr lang="en-US" sz="1100" kern="1200"/>
        </a:p>
      </dsp:txBody>
      <dsp:txXfrm>
        <a:off x="1834517" y="1507711"/>
        <a:ext cx="3148942" cy="1335915"/>
      </dsp:txXfrm>
    </dsp:sp>
    <dsp:sp modelId="{08FE1B29-1489-4DE0-BC1B-64AC1205A907}">
      <dsp:nvSpPr>
        <dsp:cNvPr id="0" name=""/>
        <dsp:cNvSpPr/>
      </dsp:nvSpPr>
      <dsp:spPr>
        <a:xfrm>
          <a:off x="5532139"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256C1A-F234-4014-9A04-2617F74D9556}">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294934-244F-4E08-A96F-0D1AA8DB0302}">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Welcome to the Blood Bank Site, a reliable and comprehensive platform dedicated to the efficient management of blood donations and ensuring a steady supply of blood for those in need.our site is designed to streamline the process of blood donation, storage, and distribution. Whether you are a potential donor, a healthcare facility in search of blood products, or an individual seeking lifesaving transfusions, our site offers a user-friendly interface, advanced features, and a commitment to maintaining the highest standards of quality and safety.</a:t>
          </a:r>
        </a:p>
      </dsp:txBody>
      <dsp:txXfrm>
        <a:off x="7154322" y="1507711"/>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hegrandmalogbook.blogspot.com/2020/07/visiting-blood-bank-giving-your-best.html" TargetMode="External"/><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lacalledelarealidad.blogspot.com/2011/04/5-donando-sangre.html"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Sparkling Pink Background Free Stock Photo - Public Domain Pictures">
            <a:extLst>
              <a:ext uri="{FF2B5EF4-FFF2-40B4-BE49-F238E27FC236}">
                <a16:creationId xmlns:a16="http://schemas.microsoft.com/office/drawing/2014/main" id="{C47A64FE-FCCD-F9D5-A057-54717E39BA90}"/>
              </a:ext>
            </a:extLst>
          </p:cNvPr>
          <p:cNvPicPr>
            <a:picLocks noChangeAspect="1"/>
          </p:cNvPicPr>
          <p:nvPr/>
        </p:nvPicPr>
        <p:blipFill rotWithShape="1">
          <a:blip r:embed="rId2">
            <a:alphaModFix amt="40000"/>
          </a:blip>
          <a:srcRect l="1125" r="6461"/>
          <a:stretch/>
        </p:blipFill>
        <p:spPr>
          <a:xfrm>
            <a:off x="-170" y="10"/>
            <a:ext cx="8450317" cy="6857990"/>
          </a:xfrm>
          <a:prstGeom prst="rect">
            <a:avLst/>
          </a:prstGeom>
        </p:spPr>
      </p:pic>
      <p:sp>
        <p:nvSpPr>
          <p:cNvPr id="2" name="Title 1"/>
          <p:cNvSpPr>
            <a:spLocks noGrp="1"/>
          </p:cNvSpPr>
          <p:nvPr>
            <p:ph type="ctrTitle"/>
          </p:nvPr>
        </p:nvSpPr>
        <p:spPr>
          <a:xfrm>
            <a:off x="643468" y="643467"/>
            <a:ext cx="4620584" cy="4567137"/>
          </a:xfrm>
        </p:spPr>
        <p:txBody>
          <a:bodyPr>
            <a:normAutofit/>
          </a:bodyPr>
          <a:lstStyle/>
          <a:p>
            <a:pPr algn="l"/>
            <a:r>
              <a:rPr lang="en-US" sz="4400" b="1">
                <a:solidFill>
                  <a:srgbClr val="FF0000"/>
                </a:solidFill>
                <a:latin typeface="Times New Roman"/>
                <a:cs typeface="Times New Roman"/>
              </a:rPr>
              <a:t>BLOOD BANK MANAGEMENT SYSTEM</a:t>
            </a:r>
            <a:endParaRPr lang="en-US" sz="4400">
              <a:solidFill>
                <a:srgbClr val="FF0000"/>
              </a:solidFill>
            </a:endParaRPr>
          </a:p>
          <a:p>
            <a:pPr algn="l"/>
            <a:endParaRPr lang="en-US" sz="4400">
              <a:solidFill>
                <a:srgbClr val="FFFFFF"/>
              </a:solidFill>
              <a:cs typeface="Calibri Light"/>
            </a:endParaRPr>
          </a:p>
        </p:txBody>
      </p:sp>
      <p:sp>
        <p:nvSpPr>
          <p:cNvPr id="3" name="Subtitle 2"/>
          <p:cNvSpPr>
            <a:spLocks noGrp="1"/>
          </p:cNvSpPr>
          <p:nvPr>
            <p:ph type="subTitle" idx="1"/>
          </p:nvPr>
        </p:nvSpPr>
        <p:spPr>
          <a:xfrm>
            <a:off x="1109765" y="5277684"/>
            <a:ext cx="4154286" cy="670390"/>
          </a:xfrm>
        </p:spPr>
        <p:txBody>
          <a:bodyPr>
            <a:normAutofit/>
          </a:bodyPr>
          <a:lstStyle/>
          <a:p>
            <a:pPr algn="l"/>
            <a:endParaRPr lang="en-US">
              <a:solidFill>
                <a:srgbClr val="FFFFFF"/>
              </a:solidFill>
            </a:endParaRPr>
          </a:p>
        </p:txBody>
      </p:sp>
      <p:pic>
        <p:nvPicPr>
          <p:cNvPr id="7" name="Picture 13" descr="Free Images : group, cute, crowd, meeting, collection, fun, stairs ...">
            <a:extLst>
              <a:ext uri="{FF2B5EF4-FFF2-40B4-BE49-F238E27FC236}">
                <a16:creationId xmlns:a16="http://schemas.microsoft.com/office/drawing/2014/main" id="{1041583F-D89F-FB1F-D6B2-D2F0D32E7E00}"/>
              </a:ext>
            </a:extLst>
          </p:cNvPr>
          <p:cNvPicPr>
            <a:picLocks noChangeAspect="1"/>
          </p:cNvPicPr>
          <p:nvPr/>
        </p:nvPicPr>
        <p:blipFill rotWithShape="1">
          <a:blip r:embed="rId3"/>
          <a:srcRect l="21996" r="12794"/>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4" descr="Graphical user interface, text, application&#10;&#10;Description automatically generated">
            <a:extLst>
              <a:ext uri="{FF2B5EF4-FFF2-40B4-BE49-F238E27FC236}">
                <a16:creationId xmlns:a16="http://schemas.microsoft.com/office/drawing/2014/main" id="{B62E6550-6866-43C4-FA98-78A5CE888290}"/>
              </a:ext>
            </a:extLst>
          </p:cNvPr>
          <p:cNvPicPr>
            <a:picLocks noChangeAspect="1"/>
          </p:cNvPicPr>
          <p:nvPr/>
        </p:nvPicPr>
        <p:blipFill rotWithShape="1">
          <a:blip r:embed="rId2"/>
          <a:srcRect t="1855" r="1" b="40666"/>
          <a:stretch/>
        </p:blipFill>
        <p:spPr>
          <a:xfrm>
            <a:off x="626590" y="317578"/>
            <a:ext cx="10851111" cy="3508437"/>
          </a:xfrm>
          <a:prstGeom prst="rect">
            <a:avLst/>
          </a:prstGeom>
        </p:spPr>
      </p:pic>
      <p:grpSp>
        <p:nvGrpSpPr>
          <p:cNvPr id="31" name="Group 3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6659718-7C83-4F39-7923-09C61859D5A7}"/>
              </a:ext>
            </a:extLst>
          </p:cNvPr>
          <p:cNvSpPr>
            <a:spLocks noGrp="1"/>
          </p:cNvSpPr>
          <p:nvPr>
            <p:ph type="title"/>
          </p:nvPr>
        </p:nvSpPr>
        <p:spPr>
          <a:xfrm>
            <a:off x="630936" y="4018137"/>
            <a:ext cx="4569060" cy="2129586"/>
          </a:xfrm>
          <a:noFill/>
        </p:spPr>
        <p:txBody>
          <a:bodyPr anchor="t">
            <a:normAutofit/>
          </a:bodyPr>
          <a:lstStyle/>
          <a:p>
            <a:r>
              <a:rPr lang="en-US" sz="4800" dirty="0">
                <a:solidFill>
                  <a:schemeClr val="bg1"/>
                </a:solidFill>
                <a:latin typeface="Times New Roman"/>
                <a:cs typeface="Times New Roman"/>
              </a:rPr>
              <a:t>SCREEN </a:t>
            </a:r>
            <a:br>
              <a:rPr lang="en-US" sz="4800" dirty="0">
                <a:solidFill>
                  <a:schemeClr val="bg1"/>
                </a:solidFill>
                <a:latin typeface="Times New Roman"/>
                <a:cs typeface="Times New Roman"/>
              </a:rPr>
            </a:br>
            <a:r>
              <a:rPr lang="en-US" sz="4800" dirty="0">
                <a:solidFill>
                  <a:schemeClr val="bg1"/>
                </a:solidFill>
                <a:latin typeface="Times New Roman"/>
                <a:cs typeface="Times New Roman"/>
              </a:rPr>
              <a:t>SHOTS</a:t>
            </a:r>
            <a:br>
              <a:rPr lang="en-US" sz="4800" dirty="0">
                <a:solidFill>
                  <a:schemeClr val="bg1"/>
                </a:solidFill>
                <a:latin typeface="Times New Roman"/>
                <a:cs typeface="Times New Roman"/>
              </a:rPr>
            </a:br>
            <a:r>
              <a:rPr lang="en-US" sz="4800" dirty="0">
                <a:solidFill>
                  <a:schemeClr val="bg1"/>
                </a:solidFill>
                <a:latin typeface="Times New Roman"/>
                <a:cs typeface="Times New Roman"/>
              </a:rPr>
              <a:t>( Login page)</a:t>
            </a:r>
          </a:p>
          <a:p>
            <a:endParaRPr lang="en-US" sz="4800">
              <a:solidFill>
                <a:schemeClr val="bg1"/>
              </a:solidFill>
              <a:cs typeface="Calibri Light"/>
            </a:endParaRPr>
          </a:p>
        </p:txBody>
      </p:sp>
      <p:sp>
        <p:nvSpPr>
          <p:cNvPr id="8" name="Content Placeholder 7">
            <a:extLst>
              <a:ext uri="{FF2B5EF4-FFF2-40B4-BE49-F238E27FC236}">
                <a16:creationId xmlns:a16="http://schemas.microsoft.com/office/drawing/2014/main" id="{4D4539A8-ECA0-BA42-F3E7-2A3B6D2BBFB5}"/>
              </a:ext>
            </a:extLst>
          </p:cNvPr>
          <p:cNvSpPr>
            <a:spLocks noGrp="1"/>
          </p:cNvSpPr>
          <p:nvPr>
            <p:ph idx="1"/>
          </p:nvPr>
        </p:nvSpPr>
        <p:spPr>
          <a:xfrm>
            <a:off x="9834735" y="4018143"/>
            <a:ext cx="1325450" cy="2129599"/>
          </a:xfrm>
          <a:noFill/>
        </p:spPr>
        <p:txBody>
          <a:bodyPr anchor="t">
            <a:normAutofit/>
          </a:bodyPr>
          <a:lstStyle/>
          <a:p>
            <a:pPr marL="0" indent="0">
              <a:buNone/>
            </a:pPr>
            <a:endParaRPr lang="en-US" sz="1800">
              <a:solidFill>
                <a:schemeClr val="bg1"/>
              </a:solidFill>
              <a:cs typeface="Calibri" panose="020F0502020204030204"/>
            </a:endParaRPr>
          </a:p>
        </p:txBody>
      </p:sp>
    </p:spTree>
    <p:extLst>
      <p:ext uri="{BB962C8B-B14F-4D97-AF65-F5344CB8AC3E}">
        <p14:creationId xmlns:p14="http://schemas.microsoft.com/office/powerpoint/2010/main" val="1573929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4" descr="Graphical user interface, text, application&#10;&#10;Description automatically generated">
            <a:extLst>
              <a:ext uri="{FF2B5EF4-FFF2-40B4-BE49-F238E27FC236}">
                <a16:creationId xmlns:a16="http://schemas.microsoft.com/office/drawing/2014/main" id="{5614534C-3D01-CE86-1AFA-5EE3A5672FBD}"/>
              </a:ext>
            </a:extLst>
          </p:cNvPr>
          <p:cNvPicPr>
            <a:picLocks noChangeAspect="1"/>
          </p:cNvPicPr>
          <p:nvPr/>
        </p:nvPicPr>
        <p:blipFill rotWithShape="1">
          <a:blip r:embed="rId2"/>
          <a:srcRect t="11168" r="1" b="31353"/>
          <a:stretch/>
        </p:blipFill>
        <p:spPr>
          <a:xfrm>
            <a:off x="626590" y="317578"/>
            <a:ext cx="10851111" cy="3508437"/>
          </a:xfrm>
          <a:prstGeom prst="rect">
            <a:avLst/>
          </a:prstGeom>
        </p:spPr>
      </p:pic>
      <p:grpSp>
        <p:nvGrpSpPr>
          <p:cNvPr id="31" name="Group 3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7E9AF29-F871-B83E-C3C8-B0E04BBED32D}"/>
              </a:ext>
            </a:extLst>
          </p:cNvPr>
          <p:cNvSpPr>
            <a:spLocks noGrp="1"/>
          </p:cNvSpPr>
          <p:nvPr>
            <p:ph type="title"/>
          </p:nvPr>
        </p:nvSpPr>
        <p:spPr>
          <a:xfrm>
            <a:off x="630936" y="4018137"/>
            <a:ext cx="4569060" cy="2129586"/>
          </a:xfrm>
          <a:noFill/>
        </p:spPr>
        <p:txBody>
          <a:bodyPr anchor="t">
            <a:normAutofit/>
          </a:bodyPr>
          <a:lstStyle/>
          <a:p>
            <a:r>
              <a:rPr lang="en-US" sz="4800" dirty="0">
                <a:solidFill>
                  <a:schemeClr val="bg1"/>
                </a:solidFill>
                <a:latin typeface="Times New Roman"/>
                <a:cs typeface="Times New Roman"/>
              </a:rPr>
              <a:t>SCREEN </a:t>
            </a:r>
            <a:br>
              <a:rPr lang="en-US" sz="4800" dirty="0">
                <a:solidFill>
                  <a:schemeClr val="bg1"/>
                </a:solidFill>
                <a:latin typeface="Times New Roman"/>
                <a:cs typeface="Times New Roman"/>
              </a:rPr>
            </a:br>
            <a:r>
              <a:rPr lang="en-US" sz="4800" dirty="0">
                <a:solidFill>
                  <a:schemeClr val="bg1"/>
                </a:solidFill>
                <a:latin typeface="Times New Roman"/>
                <a:cs typeface="Times New Roman"/>
              </a:rPr>
              <a:t>SHOTS</a:t>
            </a:r>
            <a:br>
              <a:rPr lang="en-US" sz="4800" dirty="0">
                <a:solidFill>
                  <a:schemeClr val="bg1"/>
                </a:solidFill>
                <a:latin typeface="Times New Roman"/>
                <a:cs typeface="Times New Roman"/>
              </a:rPr>
            </a:br>
            <a:r>
              <a:rPr lang="en-US" sz="4800" dirty="0">
                <a:solidFill>
                  <a:schemeClr val="bg1"/>
                </a:solidFill>
                <a:latin typeface="Times New Roman"/>
                <a:cs typeface="Times New Roman"/>
              </a:rPr>
              <a:t>( Sign-in page)</a:t>
            </a:r>
            <a:endParaRPr lang="en-US" sz="4800" dirty="0">
              <a:solidFill>
                <a:schemeClr val="bg1"/>
              </a:solidFill>
            </a:endParaRPr>
          </a:p>
        </p:txBody>
      </p:sp>
      <p:sp>
        <p:nvSpPr>
          <p:cNvPr id="8" name="Content Placeholder 7">
            <a:extLst>
              <a:ext uri="{FF2B5EF4-FFF2-40B4-BE49-F238E27FC236}">
                <a16:creationId xmlns:a16="http://schemas.microsoft.com/office/drawing/2014/main" id="{970BFEAB-FE40-4CB4-A7B1-4DC4FBA33EE8}"/>
              </a:ext>
            </a:extLst>
          </p:cNvPr>
          <p:cNvSpPr>
            <a:spLocks noGrp="1"/>
          </p:cNvSpPr>
          <p:nvPr>
            <p:ph idx="1"/>
          </p:nvPr>
        </p:nvSpPr>
        <p:spPr>
          <a:xfrm>
            <a:off x="5486080" y="4018143"/>
            <a:ext cx="5674105" cy="2129599"/>
          </a:xfrm>
          <a:noFill/>
        </p:spPr>
        <p:txBody>
          <a:bodyPr anchor="t">
            <a:normAutofit/>
          </a:bodyPr>
          <a:lstStyle/>
          <a:p>
            <a:endParaRPr lang="en-US" sz="1800">
              <a:solidFill>
                <a:schemeClr val="bg1"/>
              </a:solidFill>
            </a:endParaRPr>
          </a:p>
        </p:txBody>
      </p:sp>
    </p:spTree>
    <p:extLst>
      <p:ext uri="{BB962C8B-B14F-4D97-AF65-F5344CB8AC3E}">
        <p14:creationId xmlns:p14="http://schemas.microsoft.com/office/powerpoint/2010/main" val="719777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1E669-39CE-42A5-C7B2-14AAEA51D719}"/>
              </a:ext>
            </a:extLst>
          </p:cNvPr>
          <p:cNvSpPr>
            <a:spLocks noGrp="1"/>
          </p:cNvSpPr>
          <p:nvPr>
            <p:ph type="title"/>
          </p:nvPr>
        </p:nvSpPr>
        <p:spPr>
          <a:xfrm>
            <a:off x="6981825" y="1641752"/>
            <a:ext cx="4391024" cy="1323439"/>
          </a:xfrm>
        </p:spPr>
        <p:txBody>
          <a:bodyPr anchor="t">
            <a:normAutofit/>
          </a:bodyPr>
          <a:lstStyle/>
          <a:p>
            <a:r>
              <a:rPr lang="en-US" sz="4000">
                <a:solidFill>
                  <a:schemeClr val="bg1"/>
                </a:solidFill>
                <a:cs typeface="Calibri Light"/>
              </a:rPr>
              <a:t>CONCLUSION</a:t>
            </a:r>
            <a:endParaRPr lang="en-US" sz="4000">
              <a:solidFill>
                <a:schemeClr val="bg1"/>
              </a:solidFill>
            </a:endParaRPr>
          </a:p>
        </p:txBody>
      </p:sp>
      <p:pic>
        <p:nvPicPr>
          <p:cNvPr id="11" name="Picture 12" descr="Icon&#10;&#10;Description automatically generated">
            <a:extLst>
              <a:ext uri="{FF2B5EF4-FFF2-40B4-BE49-F238E27FC236}">
                <a16:creationId xmlns:a16="http://schemas.microsoft.com/office/drawing/2014/main" id="{B2D5CC22-8309-F279-6356-08102B397E7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178" r="-2" b="-2"/>
          <a:stretch/>
        </p:blipFill>
        <p:spPr>
          <a:xfrm>
            <a:off x="827088" y="1498600"/>
            <a:ext cx="5260975" cy="467677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24" name="Group 26">
            <a:extLst>
              <a:ext uri="{FF2B5EF4-FFF2-40B4-BE49-F238E27FC236}">
                <a16:creationId xmlns:a16="http://schemas.microsoft.com/office/drawing/2014/main" id="{0EAC7AFE-68C0-41EB-A1C7-108E60D7C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8" y="4795537"/>
            <a:ext cx="5260975" cy="1410656"/>
            <a:chOff x="827088" y="4795537"/>
            <a:chExt cx="5260975" cy="1410656"/>
          </a:xfrm>
        </p:grpSpPr>
        <p:sp>
          <p:nvSpPr>
            <p:cNvPr id="28" name="Freeform: Shape 27">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8">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A425905C-EC4C-AD2B-6FEE-9F4735D7E1FA}"/>
              </a:ext>
            </a:extLst>
          </p:cNvPr>
          <p:cNvSpPr>
            <a:spLocks noGrp="1"/>
          </p:cNvSpPr>
          <p:nvPr>
            <p:ph idx="1"/>
          </p:nvPr>
        </p:nvSpPr>
        <p:spPr>
          <a:xfrm>
            <a:off x="6981826" y="3146400"/>
            <a:ext cx="4391024" cy="2682000"/>
          </a:xfrm>
        </p:spPr>
        <p:txBody>
          <a:bodyPr vert="horz" lIns="91440" tIns="45720" rIns="91440" bIns="45720" rtlCol="0">
            <a:normAutofit/>
          </a:bodyPr>
          <a:lstStyle/>
          <a:p>
            <a:r>
              <a:rPr lang="en-US" sz="1700">
                <a:solidFill>
                  <a:schemeClr val="bg1">
                    <a:alpha val="80000"/>
                  </a:schemeClr>
                </a:solidFill>
                <a:latin typeface="Times New Roman"/>
                <a:cs typeface="Times New Roman"/>
              </a:rPr>
              <a:t>I have had the privilege of creating and maintaining the Blood Bank website, a vital platform that connects donors, healthcare facilities, and individuals in need of blood. Through the implementation of advanced technologies and a user-friendly interface, we have ensured that the process of blood donation and management is efficient, reliable, and accessible to all</a:t>
            </a:r>
            <a:endParaRPr lang="en-US" sz="1700">
              <a:solidFill>
                <a:schemeClr val="bg1">
                  <a:alpha val="80000"/>
                </a:schemeClr>
              </a:solidFill>
              <a:cs typeface="Calibri"/>
            </a:endParaRPr>
          </a:p>
          <a:p>
            <a:endParaRPr lang="en-US" sz="1700">
              <a:solidFill>
                <a:schemeClr val="bg1">
                  <a:alpha val="80000"/>
                </a:schemeClr>
              </a:solidFill>
              <a:cs typeface="Calibri"/>
            </a:endParaRPr>
          </a:p>
        </p:txBody>
      </p:sp>
      <p:sp>
        <p:nvSpPr>
          <p:cNvPr id="13" name="TextBox 12">
            <a:extLst>
              <a:ext uri="{FF2B5EF4-FFF2-40B4-BE49-F238E27FC236}">
                <a16:creationId xmlns:a16="http://schemas.microsoft.com/office/drawing/2014/main" id="{A401F2D3-EA7C-3541-DB62-F088B40B388F}"/>
              </a:ext>
            </a:extLst>
          </p:cNvPr>
          <p:cNvSpPr txBox="1"/>
          <p:nvPr/>
        </p:nvSpPr>
        <p:spPr>
          <a:xfrm>
            <a:off x="-2990947" y="4492709"/>
            <a:ext cx="418704" cy="200055"/>
          </a:xfrm>
          <a:prstGeom prst="rect">
            <a:avLst/>
          </a:prstGeom>
          <a:solidFill>
            <a:srgbClr val="000000"/>
          </a:solidFill>
        </p:spPr>
        <p:txBody>
          <a:bodyPr wrap="none" lIns="91440" tIns="45720" rIns="91440" bIns="45720" anchor="t">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BY-SA</a:t>
            </a:r>
            <a:r>
              <a:rPr lang="en-US" sz="700">
                <a:solidFill>
                  <a:srgbClr val="FFFFFF"/>
                </a:solidFill>
              </a:rPr>
              <a:t>.</a:t>
            </a:r>
          </a:p>
        </p:txBody>
      </p:sp>
    </p:spTree>
    <p:extLst>
      <p:ext uri="{BB962C8B-B14F-4D97-AF65-F5344CB8AC3E}">
        <p14:creationId xmlns:p14="http://schemas.microsoft.com/office/powerpoint/2010/main" val="1369606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descr="A row of samples for medical testing">
            <a:extLst>
              <a:ext uri="{FF2B5EF4-FFF2-40B4-BE49-F238E27FC236}">
                <a16:creationId xmlns:a16="http://schemas.microsoft.com/office/drawing/2014/main" id="{963EBDF9-8BE7-270D-FEA2-A0528EB0A2B9}"/>
              </a:ext>
            </a:extLst>
          </p:cNvPr>
          <p:cNvPicPr>
            <a:picLocks noChangeAspect="1"/>
          </p:cNvPicPr>
          <p:nvPr/>
        </p:nvPicPr>
        <p:blipFill rotWithShape="1">
          <a:blip r:embed="rId2">
            <a:alphaModFix amt="35000"/>
          </a:blip>
          <a:srcRect r="-2" b="24998"/>
          <a:stretch/>
        </p:blipFill>
        <p:spPr>
          <a:xfrm>
            <a:off x="20" y="1"/>
            <a:ext cx="12191980" cy="6857999"/>
          </a:xfrm>
          <a:prstGeom prst="rect">
            <a:avLst/>
          </a:prstGeom>
        </p:spPr>
      </p:pic>
      <p:sp>
        <p:nvSpPr>
          <p:cNvPr id="2" name="Title 1">
            <a:extLst>
              <a:ext uri="{FF2B5EF4-FFF2-40B4-BE49-F238E27FC236}">
                <a16:creationId xmlns:a16="http://schemas.microsoft.com/office/drawing/2014/main" id="{7EDF5E9D-D09B-59A2-CDF9-C311032074A6}"/>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latin typeface="Times New Roman"/>
                <a:ea typeface="+mj-lt"/>
                <a:cs typeface="+mj-lt"/>
              </a:rPr>
              <a:t>ABSTRACT</a:t>
            </a:r>
            <a:endParaRPr lang="en-US" sz="8000">
              <a:ln w="22225">
                <a:solidFill>
                  <a:srgbClr val="FFFFFF"/>
                </a:solidFill>
              </a:ln>
              <a:noFill/>
              <a:latin typeface="Times New Roman"/>
              <a:cs typeface="Calibri Light" panose="020F0302020204030204"/>
            </a:endParaRPr>
          </a:p>
          <a:p>
            <a:pPr algn="r"/>
            <a:endParaRPr lang="en-US" sz="8000">
              <a:ln w="22225">
                <a:solidFill>
                  <a:srgbClr val="FFFFFF"/>
                </a:solidFill>
              </a:ln>
              <a:noFill/>
              <a:latin typeface="Times New Roman"/>
              <a:cs typeface="Calibri Light" panose="020F0302020204030204"/>
            </a:endParaRPr>
          </a:p>
        </p:txBody>
      </p:sp>
      <p:cxnSp>
        <p:nvCxnSpPr>
          <p:cNvPr id="22"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1CA4508-9CB7-EC6C-91E7-1C1F400B5CB7}"/>
              </a:ext>
            </a:extLst>
          </p:cNvPr>
          <p:cNvSpPr>
            <a:spLocks noGrp="1"/>
          </p:cNvSpPr>
          <p:nvPr>
            <p:ph idx="1"/>
          </p:nvPr>
        </p:nvSpPr>
        <p:spPr>
          <a:xfrm>
            <a:off x="7534641" y="1065862"/>
            <a:ext cx="3860002" cy="4726276"/>
          </a:xfrm>
        </p:spPr>
        <p:txBody>
          <a:bodyPr vert="horz" lIns="91440" tIns="45720" rIns="91440" bIns="45720" rtlCol="0" anchor="ctr">
            <a:normAutofit/>
          </a:bodyPr>
          <a:lstStyle/>
          <a:p>
            <a:r>
              <a:rPr lang="en-US" sz="1700">
                <a:solidFill>
                  <a:srgbClr val="FFFFFF"/>
                </a:solidFill>
                <a:latin typeface="Times New Roman"/>
                <a:cs typeface="Times New Roman"/>
              </a:rPr>
              <a:t>Blood banks are organizations that collect, store, and distribute blood and blood products. They play a vital role in the healthcare system by providing blood to patients who need it for surgery, trauma, and other medical conditions. Blood banks are also responsible for ensuring that blood is safe and that it meets the highest standards of quality.</a:t>
            </a:r>
            <a:endParaRPr lang="en-US" sz="1700">
              <a:solidFill>
                <a:srgbClr val="FFFFFF"/>
              </a:solidFill>
              <a:cs typeface="Calibri"/>
            </a:endParaRPr>
          </a:p>
          <a:p>
            <a:r>
              <a:rPr lang="en-US" sz="1700">
                <a:solidFill>
                  <a:srgbClr val="FFFFFF"/>
                </a:solidFill>
                <a:latin typeface="Times New Roman"/>
                <a:cs typeface="Times New Roman"/>
              </a:rPr>
              <a:t>Blood banks are an essential part of the healthcare system. They provide blood to patients who need it and they ensure that blood is safe and meets the highest standards of quality. Voluntary blood donors are the lifeblood of blood banks. They make it possible for blood banks to provide blood to patients who need it.</a:t>
            </a:r>
            <a:endParaRPr lang="en-US" sz="1700">
              <a:solidFill>
                <a:srgbClr val="FFFFFF"/>
              </a:solidFill>
              <a:cs typeface="Calibri"/>
            </a:endParaRPr>
          </a:p>
          <a:p>
            <a:endParaRPr lang="en-US" sz="1700">
              <a:solidFill>
                <a:srgbClr val="FFFFFF"/>
              </a:solidFill>
              <a:cs typeface="Calibri"/>
            </a:endParaRPr>
          </a:p>
        </p:txBody>
      </p:sp>
    </p:spTree>
    <p:extLst>
      <p:ext uri="{BB962C8B-B14F-4D97-AF65-F5344CB8AC3E}">
        <p14:creationId xmlns:p14="http://schemas.microsoft.com/office/powerpoint/2010/main" val="2062605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st tubes with samples on a test tube rack">
            <a:extLst>
              <a:ext uri="{FF2B5EF4-FFF2-40B4-BE49-F238E27FC236}">
                <a16:creationId xmlns:a16="http://schemas.microsoft.com/office/drawing/2014/main" id="{48D6E5C4-BB23-ADC4-8DEE-F6A06EBFA225}"/>
              </a:ext>
            </a:extLst>
          </p:cNvPr>
          <p:cNvPicPr>
            <a:picLocks noChangeAspect="1"/>
          </p:cNvPicPr>
          <p:nvPr/>
        </p:nvPicPr>
        <p:blipFill rotWithShape="1">
          <a:blip r:embed="rId2">
            <a:alphaModFix amt="40000"/>
          </a:blip>
          <a:srcRect t="14104" b="1626"/>
          <a:stretch/>
        </p:blipFill>
        <p:spPr>
          <a:xfrm>
            <a:off x="20" y="10"/>
            <a:ext cx="12191980" cy="6857990"/>
          </a:xfrm>
          <a:prstGeom prst="rect">
            <a:avLst/>
          </a:prstGeom>
        </p:spPr>
      </p:pic>
      <p:sp>
        <p:nvSpPr>
          <p:cNvPr id="2" name="Title 1">
            <a:extLst>
              <a:ext uri="{FF2B5EF4-FFF2-40B4-BE49-F238E27FC236}">
                <a16:creationId xmlns:a16="http://schemas.microsoft.com/office/drawing/2014/main" id="{5D135C59-1313-3637-EBBC-448B2BA09B30}"/>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INTRODUCTION</a:t>
            </a:r>
            <a:endParaRPr lang="en-US">
              <a:solidFill>
                <a:srgbClr val="FFFFFF"/>
              </a:solidFill>
            </a:endParaRPr>
          </a:p>
        </p:txBody>
      </p:sp>
      <p:sp>
        <p:nvSpPr>
          <p:cNvPr id="3" name="Content Placeholder 2">
            <a:extLst>
              <a:ext uri="{FF2B5EF4-FFF2-40B4-BE49-F238E27FC236}">
                <a16:creationId xmlns:a16="http://schemas.microsoft.com/office/drawing/2014/main" id="{E3B347D3-B158-C732-1530-8BAE1AD60DA8}"/>
              </a:ext>
            </a:extLst>
          </p:cNvPr>
          <p:cNvSpPr>
            <a:spLocks noGrp="1"/>
          </p:cNvSpPr>
          <p:nvPr>
            <p:ph idx="1"/>
          </p:nvPr>
        </p:nvSpPr>
        <p:spPr>
          <a:xfrm>
            <a:off x="838344" y="2013625"/>
            <a:ext cx="4614759" cy="4163337"/>
          </a:xfrm>
        </p:spPr>
        <p:txBody>
          <a:bodyPr vert="horz" lIns="91440" tIns="45720" rIns="91440" bIns="45720" rtlCol="0">
            <a:normAutofit/>
          </a:bodyPr>
          <a:lstStyle/>
          <a:p>
            <a:r>
              <a:rPr lang="en-US" sz="1600">
                <a:solidFill>
                  <a:srgbClr val="FFFFFF"/>
                </a:solidFill>
                <a:latin typeface="Times New Roman"/>
                <a:cs typeface="Times New Roman"/>
              </a:rPr>
              <a:t>A </a:t>
            </a:r>
            <a:r>
              <a:rPr lang="en-US" sz="1600" b="1">
                <a:solidFill>
                  <a:srgbClr val="FFFFFF"/>
                </a:solidFill>
                <a:latin typeface="Times New Roman"/>
                <a:cs typeface="Times New Roman"/>
              </a:rPr>
              <a:t>blood bank</a:t>
            </a:r>
            <a:r>
              <a:rPr lang="en-US" sz="1600">
                <a:solidFill>
                  <a:srgbClr val="FFFFFF"/>
                </a:solidFill>
                <a:latin typeface="Times New Roman"/>
                <a:cs typeface="Times New Roman"/>
              </a:rPr>
              <a:t> is a center where blood gathered as a result of blood donation is stored and preserved for later use in blood transfusion. The term "blood bank" typically refers to a department of a hospital usually within a </a:t>
            </a:r>
            <a:r>
              <a:rPr lang="en-US" sz="1600" b="1">
                <a:solidFill>
                  <a:srgbClr val="FFFFFF"/>
                </a:solidFill>
                <a:latin typeface="Arial"/>
                <a:cs typeface="Arial"/>
              </a:rPr>
              <a:t>Clinical pathology</a:t>
            </a:r>
            <a:r>
              <a:rPr lang="en-US" sz="1600">
                <a:solidFill>
                  <a:srgbClr val="FFFFFF"/>
                </a:solidFill>
                <a:latin typeface="Times New Roman"/>
                <a:cs typeface="Times New Roman"/>
              </a:rPr>
              <a:t> laboratory where the storage of blood product occurs and where pre-transfusion and </a:t>
            </a:r>
            <a:r>
              <a:rPr lang="en-US" sz="1600" b="1">
                <a:solidFill>
                  <a:srgbClr val="FFFFFF"/>
                </a:solidFill>
                <a:latin typeface="Arial"/>
                <a:cs typeface="Arial"/>
              </a:rPr>
              <a:t>Blood compatibility testing</a:t>
            </a:r>
            <a:r>
              <a:rPr lang="en-US" sz="1600">
                <a:solidFill>
                  <a:srgbClr val="FFFFFF"/>
                </a:solidFill>
                <a:latin typeface="Times New Roman"/>
                <a:cs typeface="Times New Roman"/>
              </a:rPr>
              <a:t> is performed. However, it sometimes refers to a collection center, and some hospitals also perform collection. Blood banking includes tasks related to blood collection, processing, testing, separation, and storage</a:t>
            </a:r>
            <a:endParaRPr lang="en-US" sz="1600">
              <a:solidFill>
                <a:srgbClr val="FFFFFF"/>
              </a:solidFill>
              <a:cs typeface="Calibri" panose="020F0502020204030204"/>
            </a:endParaRPr>
          </a:p>
          <a:p>
            <a:r>
              <a:rPr lang="en-US" sz="1600">
                <a:solidFill>
                  <a:srgbClr val="FFFFFF"/>
                </a:solidFill>
                <a:latin typeface="Times New Roman"/>
                <a:cs typeface="Times New Roman"/>
              </a:rPr>
              <a:t>Blood donation is a simple, safe, and rewarding way to help save lives. Every two seconds, someone in the world needs blood. That's why it's so important to have a reliable supply of blood available.</a:t>
            </a:r>
            <a:endParaRPr lang="en-US" sz="1600">
              <a:solidFill>
                <a:srgbClr val="FFFFFF"/>
              </a:solidFill>
            </a:endParaRPr>
          </a:p>
          <a:p>
            <a:endParaRPr lang="en-US" sz="1600">
              <a:solidFill>
                <a:srgbClr val="FFFFFF"/>
              </a:solidFill>
              <a:cs typeface="Calibri"/>
            </a:endParaRPr>
          </a:p>
        </p:txBody>
      </p:sp>
      <p:pic>
        <p:nvPicPr>
          <p:cNvPr id="25" name="Picture 25" descr="A picture containing text, window&#10;&#10;Description automatically generated">
            <a:extLst>
              <a:ext uri="{FF2B5EF4-FFF2-40B4-BE49-F238E27FC236}">
                <a16:creationId xmlns:a16="http://schemas.microsoft.com/office/drawing/2014/main" id="{EEEA43AA-B5F2-D636-A214-06B9ACDA8AA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2699" r="-1" b="7615"/>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26" name="TextBox 25">
            <a:extLst>
              <a:ext uri="{FF2B5EF4-FFF2-40B4-BE49-F238E27FC236}">
                <a16:creationId xmlns:a16="http://schemas.microsoft.com/office/drawing/2014/main" id="{73A57EA6-C766-F1C5-CDB0-1D75BC71FB1D}"/>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282119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3BBC64-CCFF-66B0-6A82-7DDB71265EBA}"/>
              </a:ext>
            </a:extLst>
          </p:cNvPr>
          <p:cNvPicPr>
            <a:picLocks noChangeAspect="1"/>
          </p:cNvPicPr>
          <p:nvPr/>
        </p:nvPicPr>
        <p:blipFill rotWithShape="1">
          <a:blip r:embed="rId2">
            <a:alphaModFix amt="35000"/>
          </a:blip>
          <a:srcRect r="-2" b="6263"/>
          <a:stretch/>
        </p:blipFill>
        <p:spPr>
          <a:xfrm>
            <a:off x="20" y="10"/>
            <a:ext cx="12191980" cy="6857990"/>
          </a:xfrm>
          <a:prstGeom prst="rect">
            <a:avLst/>
          </a:prstGeom>
        </p:spPr>
      </p:pic>
      <p:sp>
        <p:nvSpPr>
          <p:cNvPr id="2" name="Title 1">
            <a:extLst>
              <a:ext uri="{FF2B5EF4-FFF2-40B4-BE49-F238E27FC236}">
                <a16:creationId xmlns:a16="http://schemas.microsoft.com/office/drawing/2014/main" id="{805A9E86-08C2-5D72-C5CE-28C6F159A787}"/>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mj-lt"/>
                <a:cs typeface="+mj-lt"/>
              </a:rPr>
              <a:t>MODULE</a:t>
            </a:r>
            <a:endParaRPr lang="en-US">
              <a:solidFill>
                <a:srgbClr val="FFFFFF"/>
              </a:solidFill>
            </a:endParaRPr>
          </a:p>
          <a:p>
            <a:endParaRPr lang="en-US">
              <a:solidFill>
                <a:srgbClr val="FFFFFF"/>
              </a:solidFill>
              <a:cs typeface="Calibri Light"/>
            </a:endParaRPr>
          </a:p>
        </p:txBody>
      </p:sp>
      <p:graphicFrame>
        <p:nvGraphicFramePr>
          <p:cNvPr id="5" name="Content Placeholder 2">
            <a:extLst>
              <a:ext uri="{FF2B5EF4-FFF2-40B4-BE49-F238E27FC236}">
                <a16:creationId xmlns:a16="http://schemas.microsoft.com/office/drawing/2014/main" id="{A6EC4B53-CA59-D44E-C542-1A83CFC1BEF2}"/>
              </a:ext>
            </a:extLst>
          </p:cNvPr>
          <p:cNvGraphicFramePr>
            <a:graphicFrameLocks noGrp="1"/>
          </p:cNvGraphicFramePr>
          <p:nvPr>
            <p:ph idx="1"/>
            <p:extLst>
              <p:ext uri="{D42A27DB-BD31-4B8C-83A1-F6EECF244321}">
                <p14:modId xmlns:p14="http://schemas.microsoft.com/office/powerpoint/2010/main" val="4996687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165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2" name="Rectangle 25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EE67A-C4D4-9EA7-A0FB-976296B6C6B8}"/>
              </a:ext>
            </a:extLst>
          </p:cNvPr>
          <p:cNvSpPr>
            <a:spLocks noGrp="1"/>
          </p:cNvSpPr>
          <p:nvPr>
            <p:ph type="title"/>
          </p:nvPr>
        </p:nvSpPr>
        <p:spPr>
          <a:xfrm>
            <a:off x="5232400" y="1641752"/>
            <a:ext cx="6140449" cy="1323439"/>
          </a:xfrm>
        </p:spPr>
        <p:txBody>
          <a:bodyPr anchor="t">
            <a:normAutofit/>
          </a:bodyPr>
          <a:lstStyle/>
          <a:p>
            <a:r>
              <a:rPr lang="en-US" sz="4000" b="1">
                <a:solidFill>
                  <a:schemeClr val="bg1"/>
                </a:solidFill>
                <a:ea typeface="Calibri Light"/>
                <a:cs typeface="Calibri Light"/>
              </a:rPr>
              <a:t>MODULE</a:t>
            </a:r>
          </a:p>
        </p:txBody>
      </p:sp>
      <p:grpSp>
        <p:nvGrpSpPr>
          <p:cNvPr id="254" name="Group 253">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5" name="Group 254">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63" name="Freeform: Shape 262">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4" name="Freeform: Shape 263">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56" name="Group 255">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7" name="Group 256">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61" name="Freeform: Shape 260">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2" name="Freeform: Shape 261">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58" name="Group 257">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59" name="Freeform: Shape 258">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0" name="Freeform: Shape 259">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pic>
        <p:nvPicPr>
          <p:cNvPr id="22" name="Graphic 6" descr="Target Audience">
            <a:extLst>
              <a:ext uri="{FF2B5EF4-FFF2-40B4-BE49-F238E27FC236}">
                <a16:creationId xmlns:a16="http://schemas.microsoft.com/office/drawing/2014/main" id="{7FF3CC2C-36AB-484E-2475-3C543FB401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024" y="2387175"/>
            <a:ext cx="2663825" cy="2663825"/>
          </a:xfrm>
          <a:prstGeom prst="rect">
            <a:avLst/>
          </a:prstGeom>
        </p:spPr>
      </p:pic>
      <p:sp>
        <p:nvSpPr>
          <p:cNvPr id="20" name="Content Placeholder 2">
            <a:extLst>
              <a:ext uri="{FF2B5EF4-FFF2-40B4-BE49-F238E27FC236}">
                <a16:creationId xmlns:a16="http://schemas.microsoft.com/office/drawing/2014/main" id="{83F7EB54-C755-B7E7-94A6-BF3DF2135BE7}"/>
              </a:ext>
            </a:extLst>
          </p:cNvPr>
          <p:cNvSpPr>
            <a:spLocks noGrp="1"/>
          </p:cNvSpPr>
          <p:nvPr>
            <p:ph idx="1"/>
          </p:nvPr>
        </p:nvSpPr>
        <p:spPr>
          <a:xfrm>
            <a:off x="5232401" y="3146400"/>
            <a:ext cx="6140449" cy="2454300"/>
          </a:xfrm>
        </p:spPr>
        <p:txBody>
          <a:bodyPr vert="horz" lIns="91440" tIns="45720" rIns="91440" bIns="45720" rtlCol="0">
            <a:normAutofit/>
          </a:bodyPr>
          <a:lstStyle/>
          <a:p>
            <a:pPr marL="0" indent="0">
              <a:buNone/>
            </a:pPr>
            <a:r>
              <a:rPr lang="en-US" sz="1500" b="1">
                <a:solidFill>
                  <a:schemeClr val="bg1">
                    <a:alpha val="80000"/>
                  </a:schemeClr>
                </a:solidFill>
                <a:latin typeface="Times New Roman"/>
                <a:cs typeface="Times New Roman"/>
              </a:rPr>
              <a:t>Register/Login:</a:t>
            </a:r>
            <a:endParaRPr lang="en-US" sz="1500">
              <a:solidFill>
                <a:schemeClr val="bg1">
                  <a:alpha val="80000"/>
                </a:schemeClr>
              </a:solidFill>
              <a:cs typeface="Calibri" panose="020F0502020204030204"/>
            </a:endParaRPr>
          </a:p>
          <a:p>
            <a:r>
              <a:rPr lang="en-US" sz="1500">
                <a:solidFill>
                  <a:schemeClr val="bg1">
                    <a:alpha val="80000"/>
                  </a:schemeClr>
                </a:solidFill>
                <a:latin typeface="Times New Roman"/>
                <a:cs typeface="Times New Roman"/>
              </a:rPr>
              <a:t>Users can register as a member, the user can become a member after login, modify personal information, modify the password and exit. For buying any books we have to sign up with an account so tha we can login any time buying any books and visiting any book page and to give the review </a:t>
            </a:r>
            <a:endParaRPr lang="en-US" sz="1500">
              <a:solidFill>
                <a:schemeClr val="bg1">
                  <a:alpha val="80000"/>
                </a:schemeClr>
              </a:solidFill>
              <a:cs typeface="Calibri"/>
            </a:endParaRPr>
          </a:p>
          <a:p>
            <a:pPr marL="0" indent="0">
              <a:buNone/>
            </a:pPr>
            <a:r>
              <a:rPr lang="en-US" sz="1500" b="1">
                <a:solidFill>
                  <a:schemeClr val="bg1">
                    <a:alpha val="80000"/>
                  </a:schemeClr>
                </a:solidFill>
                <a:latin typeface="Times New Roman"/>
                <a:cs typeface="Times New Roman"/>
              </a:rPr>
              <a:t>Sign In:</a:t>
            </a:r>
            <a:endParaRPr lang="en-US" sz="1500">
              <a:solidFill>
                <a:schemeClr val="bg1">
                  <a:alpha val="80000"/>
                </a:schemeClr>
              </a:solidFill>
              <a:latin typeface="Times New Roman"/>
              <a:cs typeface="Times New Roman"/>
            </a:endParaRPr>
          </a:p>
          <a:p>
            <a:r>
              <a:rPr lang="en-US" sz="1500">
                <a:solidFill>
                  <a:schemeClr val="bg1">
                    <a:alpha val="80000"/>
                  </a:schemeClr>
                </a:solidFill>
                <a:latin typeface="Times New Roman"/>
                <a:cs typeface="Times New Roman"/>
              </a:rPr>
              <a:t>The users can sign in into lbrcequiz.in just by entering the simple details like Name, Mail Id and should set up an strong password to protect from hacking attacks of users account.</a:t>
            </a:r>
            <a:endParaRPr lang="en-US" sz="1500">
              <a:solidFill>
                <a:schemeClr val="bg1">
                  <a:alpha val="80000"/>
                </a:schemeClr>
              </a:solidFill>
            </a:endParaRPr>
          </a:p>
          <a:p>
            <a:endParaRPr lang="en-US" sz="1500">
              <a:solidFill>
                <a:schemeClr val="bg1">
                  <a:alpha val="80000"/>
                </a:schemeClr>
              </a:solidFill>
              <a:latin typeface="Times New Roman"/>
              <a:cs typeface="Times New Roman"/>
            </a:endParaRPr>
          </a:p>
          <a:p>
            <a:endParaRPr lang="en-US" sz="1500">
              <a:solidFill>
                <a:schemeClr val="bg1">
                  <a:alpha val="80000"/>
                </a:schemeClr>
              </a:solidFill>
              <a:ea typeface="Calibri" panose="020F0502020204030204"/>
              <a:cs typeface="Calibri"/>
            </a:endParaRPr>
          </a:p>
        </p:txBody>
      </p:sp>
    </p:spTree>
    <p:extLst>
      <p:ext uri="{BB962C8B-B14F-4D97-AF65-F5344CB8AC3E}">
        <p14:creationId xmlns:p14="http://schemas.microsoft.com/office/powerpoint/2010/main" val="189934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994CA7-1E3B-DAA5-E1E3-47ECD72F6F31}"/>
              </a:ext>
            </a:extLst>
          </p:cNvPr>
          <p:cNvSpPr>
            <a:spLocks noGrp="1"/>
          </p:cNvSpPr>
          <p:nvPr>
            <p:ph type="title"/>
          </p:nvPr>
        </p:nvSpPr>
        <p:spPr>
          <a:xfrm>
            <a:off x="466722" y="586855"/>
            <a:ext cx="3201366" cy="3387497"/>
          </a:xfrm>
        </p:spPr>
        <p:txBody>
          <a:bodyPr anchor="b">
            <a:normAutofit/>
          </a:bodyPr>
          <a:lstStyle/>
          <a:p>
            <a:pPr algn="r"/>
            <a:r>
              <a:rPr lang="en-US" sz="3600" dirty="0">
                <a:solidFill>
                  <a:srgbClr val="FFFFFF"/>
                </a:solidFill>
                <a:ea typeface="+mj-lt"/>
                <a:cs typeface="+mj-lt"/>
              </a:rPr>
              <a:t>TECHNOLOGIES</a:t>
            </a:r>
            <a:endParaRPr lang="en-US" sz="3600" dirty="0">
              <a:solidFill>
                <a:srgbClr val="FFFFFF"/>
              </a:solidFill>
            </a:endParaRPr>
          </a:p>
        </p:txBody>
      </p:sp>
      <p:sp>
        <p:nvSpPr>
          <p:cNvPr id="3" name="Content Placeholder 2">
            <a:extLst>
              <a:ext uri="{FF2B5EF4-FFF2-40B4-BE49-F238E27FC236}">
                <a16:creationId xmlns:a16="http://schemas.microsoft.com/office/drawing/2014/main" id="{848BD1E6-AE3F-8540-6151-5D8A663A6441}"/>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en-US" sz="1700" b="1">
                <a:latin typeface="Times New Roman"/>
                <a:cs typeface="Times New Roman"/>
              </a:rPr>
              <a:t>HTML :</a:t>
            </a:r>
            <a:endParaRPr lang="en-US" sz="1700" b="1" u="sng">
              <a:latin typeface="Times New Roman"/>
              <a:ea typeface="Cambria"/>
              <a:cs typeface="Times New Roman"/>
            </a:endParaRPr>
          </a:p>
          <a:p>
            <a:pPr marL="0" indent="0">
              <a:buNone/>
            </a:pPr>
            <a:r>
              <a:rPr lang="en-US" sz="1700">
                <a:latin typeface="Cambria"/>
                <a:ea typeface="Cambria"/>
              </a:rPr>
              <a:t>HTML stands for Hypertext Markup Language. It is the most widely used language to create web pages. HTML is a markup language used to simply ―mark-up a text document with tags that tell a web browser how to structure it to display.</a:t>
            </a:r>
            <a:endParaRPr lang="en-US" sz="1700">
              <a:cs typeface="Calibri"/>
            </a:endParaRPr>
          </a:p>
          <a:p>
            <a:pPr>
              <a:buNone/>
            </a:pPr>
            <a:r>
              <a:rPr lang="en-US" sz="1700" b="1">
                <a:latin typeface="Times New Roman"/>
                <a:ea typeface="Cambria"/>
                <a:cs typeface="Times New Roman"/>
              </a:rPr>
              <a:t>CSS :</a:t>
            </a:r>
            <a:endParaRPr lang="en-US" sz="1700"/>
          </a:p>
          <a:p>
            <a:pPr>
              <a:buNone/>
            </a:pPr>
            <a:r>
              <a:rPr lang="en-US" sz="1700">
                <a:latin typeface="Cambria"/>
                <a:ea typeface="Cambria"/>
                <a:cs typeface="Calibri"/>
              </a:rPr>
              <a:t>The cascading style sheet (CSS) is a markup language used in web document for presentation purpose. The purpose of CSS is to separate web content from web presentation.</a:t>
            </a:r>
            <a:endParaRPr lang="en-US" sz="1700"/>
          </a:p>
          <a:p>
            <a:pPr>
              <a:buNone/>
            </a:pPr>
            <a:r>
              <a:rPr lang="en-US" sz="1700" b="1">
                <a:latin typeface="Times New Roman"/>
                <a:ea typeface="Cambria"/>
                <a:cs typeface="Times New Roman"/>
              </a:rPr>
              <a:t>JDBC  : </a:t>
            </a:r>
            <a:endParaRPr lang="en-US" sz="1700">
              <a:latin typeface="Calibri" panose="020F0502020204030204"/>
              <a:ea typeface="Cambria"/>
              <a:cs typeface="Calibri" panose="020F0502020204030204"/>
            </a:endParaRPr>
          </a:p>
          <a:p>
            <a:pPr>
              <a:buNone/>
            </a:pPr>
            <a:r>
              <a:rPr lang="en-US" sz="1700">
                <a:latin typeface="Times New Roman"/>
                <a:ea typeface="Cambria"/>
                <a:cs typeface="Times New Roman"/>
              </a:rPr>
              <a:t>JDBC stands for Java Database Connectivity. JDBC is a Java API to connect and execute the query with the database. It is a part of </a:t>
            </a:r>
            <a:r>
              <a:rPr lang="en-US" sz="1700" err="1">
                <a:latin typeface="Times New Roman"/>
                <a:ea typeface="Cambria"/>
                <a:cs typeface="Times New Roman"/>
              </a:rPr>
              <a:t>JavaSE</a:t>
            </a:r>
            <a:r>
              <a:rPr lang="en-US" sz="1700">
                <a:latin typeface="Times New Roman"/>
                <a:ea typeface="Cambria"/>
                <a:cs typeface="Times New Roman"/>
              </a:rPr>
              <a:t> (Java Standard Edition). JDBC API uses JDBC drivers to connect with the database. </a:t>
            </a:r>
            <a:endParaRPr lang="en-US" sz="1700"/>
          </a:p>
          <a:p>
            <a:pPr>
              <a:buNone/>
            </a:pPr>
            <a:r>
              <a:rPr lang="en-US" sz="1700" b="1">
                <a:latin typeface="Times New Roman"/>
                <a:ea typeface="Cambria"/>
                <a:cs typeface="Times New Roman"/>
              </a:rPr>
              <a:t>JSP :</a:t>
            </a:r>
            <a:endParaRPr lang="en-US" sz="1700"/>
          </a:p>
          <a:p>
            <a:pPr>
              <a:buNone/>
            </a:pPr>
            <a:r>
              <a:rPr lang="en-US" sz="1700" b="1">
                <a:latin typeface="Times New Roman"/>
                <a:ea typeface="Cambria"/>
                <a:cs typeface="Times New Roman"/>
              </a:rPr>
              <a:t>JSP</a:t>
            </a:r>
            <a:r>
              <a:rPr lang="en-US" sz="1700">
                <a:latin typeface="Times New Roman"/>
                <a:ea typeface="Cambria"/>
                <a:cs typeface="Times New Roman"/>
              </a:rPr>
              <a:t> technology is used to create web application just like Servlet technology. It can be thought of as an extension to Servlet because it provides more functionality than servlet such as expression language, JSTL, etc.</a:t>
            </a:r>
            <a:endParaRPr lang="en-US" sz="1700"/>
          </a:p>
          <a:p>
            <a:pPr marL="0" indent="0">
              <a:buNone/>
            </a:pPr>
            <a:endParaRPr lang="en-US" sz="1700">
              <a:latin typeface="Cambria"/>
              <a:ea typeface="Cambria"/>
              <a:cs typeface="Calibri"/>
            </a:endParaRPr>
          </a:p>
          <a:p>
            <a:pPr marL="0" indent="0">
              <a:buNone/>
            </a:pPr>
            <a:endParaRPr lang="en-US" sz="1700">
              <a:cs typeface="Calibri"/>
            </a:endParaRPr>
          </a:p>
        </p:txBody>
      </p:sp>
    </p:spTree>
    <p:extLst>
      <p:ext uri="{BB962C8B-B14F-4D97-AF65-F5344CB8AC3E}">
        <p14:creationId xmlns:p14="http://schemas.microsoft.com/office/powerpoint/2010/main" val="2751869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3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3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36">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8" name="Oval 37">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4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4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8" name="Straight Connector 4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4">
            <a:extLst>
              <a:ext uri="{FF2B5EF4-FFF2-40B4-BE49-F238E27FC236}">
                <a16:creationId xmlns:a16="http://schemas.microsoft.com/office/drawing/2014/main" id="{14B3ACBC-7299-75D7-5052-BE5C9940FFCE}"/>
              </a:ext>
            </a:extLst>
          </p:cNvPr>
          <p:cNvPicPr>
            <a:picLocks noChangeAspect="1"/>
          </p:cNvPicPr>
          <p:nvPr/>
        </p:nvPicPr>
        <p:blipFill rotWithShape="1">
          <a:blip r:embed="rId2"/>
          <a:srcRect t="24102" r="1" b="18418"/>
          <a:stretch/>
        </p:blipFill>
        <p:spPr>
          <a:xfrm>
            <a:off x="626590" y="317578"/>
            <a:ext cx="10851111" cy="3861942"/>
          </a:xfrm>
          <a:prstGeom prst="rect">
            <a:avLst/>
          </a:prstGeom>
        </p:spPr>
      </p:pic>
      <p:grpSp>
        <p:nvGrpSpPr>
          <p:cNvPr id="77" name="Group 52">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54" name="Straight Connector 53">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8" name="Rectangle 5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6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2" name="Straight Connector 6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C74C2D2-F3E4-5D59-B777-DABCAC12AA24}"/>
              </a:ext>
            </a:extLst>
          </p:cNvPr>
          <p:cNvSpPr>
            <a:spLocks noGrp="1"/>
          </p:cNvSpPr>
          <p:nvPr>
            <p:ph type="title"/>
          </p:nvPr>
        </p:nvSpPr>
        <p:spPr>
          <a:xfrm>
            <a:off x="630936" y="4018137"/>
            <a:ext cx="4569060" cy="2129586"/>
          </a:xfrm>
          <a:noFill/>
        </p:spPr>
        <p:txBody>
          <a:bodyPr vert="horz" lIns="91440" tIns="45720" rIns="91440" bIns="45720" rtlCol="0" anchor="t">
            <a:normAutofit/>
          </a:bodyPr>
          <a:lstStyle/>
          <a:p>
            <a:r>
              <a:rPr lang="en-US" sz="4800" kern="1200">
                <a:solidFill>
                  <a:schemeClr val="bg1"/>
                </a:solidFill>
                <a:latin typeface="Times New Roman"/>
                <a:cs typeface="Times New Roman"/>
              </a:rPr>
              <a:t>SCREEN SHOTS</a:t>
            </a:r>
            <a:br>
              <a:rPr lang="en-US" sz="4800">
                <a:solidFill>
                  <a:schemeClr val="bg1"/>
                </a:solidFill>
                <a:latin typeface="Times New Roman"/>
                <a:cs typeface="Times New Roman"/>
              </a:rPr>
            </a:br>
            <a:r>
              <a:rPr lang="en-US" sz="4800">
                <a:solidFill>
                  <a:schemeClr val="bg1"/>
                </a:solidFill>
                <a:latin typeface="Times New Roman"/>
                <a:cs typeface="Times New Roman"/>
              </a:rPr>
              <a:t>(Main page)</a:t>
            </a:r>
            <a:endParaRPr lang="en-US" sz="4800">
              <a:solidFill>
                <a:schemeClr val="bg1"/>
              </a:solidFill>
            </a:endParaRPr>
          </a:p>
        </p:txBody>
      </p:sp>
      <p:sp>
        <p:nvSpPr>
          <p:cNvPr id="80" name="Content Placeholder 29">
            <a:extLst>
              <a:ext uri="{FF2B5EF4-FFF2-40B4-BE49-F238E27FC236}">
                <a16:creationId xmlns:a16="http://schemas.microsoft.com/office/drawing/2014/main" id="{883FF1FB-1F03-5989-06BA-5344919F2E5C}"/>
              </a:ext>
            </a:extLst>
          </p:cNvPr>
          <p:cNvSpPr>
            <a:spLocks noGrp="1"/>
          </p:cNvSpPr>
          <p:nvPr>
            <p:ph idx="1"/>
          </p:nvPr>
        </p:nvSpPr>
        <p:spPr>
          <a:xfrm>
            <a:off x="7057214" y="5495008"/>
            <a:ext cx="4102971" cy="668444"/>
          </a:xfrm>
          <a:noFill/>
        </p:spPr>
        <p:txBody>
          <a:bodyPr anchor="t">
            <a:normAutofit/>
          </a:bodyPr>
          <a:lstStyle/>
          <a:p>
            <a:endParaRPr lang="en-US" sz="1800">
              <a:solidFill>
                <a:schemeClr val="bg1"/>
              </a:solidFill>
            </a:endParaRPr>
          </a:p>
        </p:txBody>
      </p:sp>
    </p:spTree>
    <p:extLst>
      <p:ext uri="{BB962C8B-B14F-4D97-AF65-F5344CB8AC3E}">
        <p14:creationId xmlns:p14="http://schemas.microsoft.com/office/powerpoint/2010/main" val="397550430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6D36CA4-3B7D-A9E7-EA0A-3D851634A453}"/>
              </a:ext>
            </a:extLst>
          </p:cNvPr>
          <p:cNvSpPr>
            <a:spLocks noGrp="1"/>
          </p:cNvSpPr>
          <p:nvPr>
            <p:ph type="title"/>
          </p:nvPr>
        </p:nvSpPr>
        <p:spPr>
          <a:xfrm>
            <a:off x="630936" y="684915"/>
            <a:ext cx="4651076" cy="1951075"/>
          </a:xfrm>
          <a:noFill/>
        </p:spPr>
        <p:txBody>
          <a:bodyPr anchor="t">
            <a:normAutofit/>
          </a:bodyPr>
          <a:lstStyle/>
          <a:p>
            <a:r>
              <a:rPr lang="en-US" sz="4800">
                <a:solidFill>
                  <a:schemeClr val="bg1"/>
                </a:solidFill>
                <a:latin typeface="Times New Roman"/>
                <a:cs typeface="Times New Roman"/>
              </a:rPr>
              <a:t>SCREEN SHOTS</a:t>
            </a:r>
            <a:br>
              <a:rPr lang="en-US" sz="4800">
                <a:solidFill>
                  <a:schemeClr val="bg1"/>
                </a:solidFill>
                <a:latin typeface="Times New Roman"/>
                <a:cs typeface="Times New Roman"/>
              </a:rPr>
            </a:br>
            <a:r>
              <a:rPr lang="en-US" sz="4800">
                <a:solidFill>
                  <a:schemeClr val="bg1"/>
                </a:solidFill>
                <a:latin typeface="Times New Roman"/>
                <a:cs typeface="Times New Roman"/>
              </a:rPr>
              <a:t>(Home page)</a:t>
            </a:r>
          </a:p>
          <a:p>
            <a:endParaRPr lang="en-US" sz="4800">
              <a:solidFill>
                <a:schemeClr val="bg1"/>
              </a:solidFill>
              <a:cs typeface="Calibri Light"/>
            </a:endParaRPr>
          </a:p>
        </p:txBody>
      </p:sp>
      <p:sp>
        <p:nvSpPr>
          <p:cNvPr id="8" name="Content Placeholder 7">
            <a:extLst>
              <a:ext uri="{FF2B5EF4-FFF2-40B4-BE49-F238E27FC236}">
                <a16:creationId xmlns:a16="http://schemas.microsoft.com/office/drawing/2014/main" id="{9CA67873-EF99-AA51-3799-E7EC4271BDD2}"/>
              </a:ext>
            </a:extLst>
          </p:cNvPr>
          <p:cNvSpPr>
            <a:spLocks noGrp="1"/>
          </p:cNvSpPr>
          <p:nvPr>
            <p:ph idx="1"/>
          </p:nvPr>
        </p:nvSpPr>
        <p:spPr>
          <a:xfrm>
            <a:off x="5486080" y="684921"/>
            <a:ext cx="5674107" cy="568490"/>
          </a:xfrm>
          <a:noFill/>
        </p:spPr>
        <p:txBody>
          <a:bodyPr anchor="t">
            <a:normAutofit/>
          </a:bodyPr>
          <a:lstStyle/>
          <a:p>
            <a:endParaRPr lang="en-US" sz="1800">
              <a:solidFill>
                <a:schemeClr val="bg1"/>
              </a:solidFill>
            </a:endParaRPr>
          </a:p>
        </p:txBody>
      </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4" descr="Graphical user interface, website&#10;&#10;Description automatically generated">
            <a:extLst>
              <a:ext uri="{FF2B5EF4-FFF2-40B4-BE49-F238E27FC236}">
                <a16:creationId xmlns:a16="http://schemas.microsoft.com/office/drawing/2014/main" id="{D516F637-31FC-411A-9909-45ACF078F61C}"/>
              </a:ext>
            </a:extLst>
          </p:cNvPr>
          <p:cNvPicPr>
            <a:picLocks noChangeAspect="1"/>
          </p:cNvPicPr>
          <p:nvPr/>
        </p:nvPicPr>
        <p:blipFill rotWithShape="1">
          <a:blip r:embed="rId2"/>
          <a:srcRect t="30841" r="-1" b="11856"/>
          <a:stretch/>
        </p:blipFill>
        <p:spPr>
          <a:xfrm>
            <a:off x="629638" y="2708781"/>
            <a:ext cx="10848063" cy="3496632"/>
          </a:xfrm>
          <a:prstGeom prst="rect">
            <a:avLst/>
          </a:prstGeom>
        </p:spPr>
      </p:pic>
      <p:grpSp>
        <p:nvGrpSpPr>
          <p:cNvPr id="39" name="Group 38">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40" name="Straight Connector 39">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1724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4">
            <a:extLst>
              <a:ext uri="{FF2B5EF4-FFF2-40B4-BE49-F238E27FC236}">
                <a16:creationId xmlns:a16="http://schemas.microsoft.com/office/drawing/2014/main" id="{E27467DF-D52D-ACCA-FFE2-3C8CDD4CE7ED}"/>
              </a:ext>
            </a:extLst>
          </p:cNvPr>
          <p:cNvPicPr>
            <a:picLocks noChangeAspect="1"/>
          </p:cNvPicPr>
          <p:nvPr/>
        </p:nvPicPr>
        <p:blipFill rotWithShape="1">
          <a:blip r:embed="rId2"/>
          <a:srcRect t="30572" r="1" b="11949"/>
          <a:stretch/>
        </p:blipFill>
        <p:spPr>
          <a:xfrm>
            <a:off x="626590" y="317578"/>
            <a:ext cx="10851111" cy="3508437"/>
          </a:xfrm>
          <a:prstGeom prst="rect">
            <a:avLst/>
          </a:prstGeom>
        </p:spPr>
      </p:pic>
      <p:grpSp>
        <p:nvGrpSpPr>
          <p:cNvPr id="31" name="Group 3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E5D5F36-7941-84B2-632D-82B62791166E}"/>
              </a:ext>
            </a:extLst>
          </p:cNvPr>
          <p:cNvSpPr>
            <a:spLocks noGrp="1"/>
          </p:cNvSpPr>
          <p:nvPr>
            <p:ph type="title"/>
          </p:nvPr>
        </p:nvSpPr>
        <p:spPr>
          <a:xfrm>
            <a:off x="630936" y="4018137"/>
            <a:ext cx="4569060" cy="2129586"/>
          </a:xfrm>
          <a:noFill/>
        </p:spPr>
        <p:txBody>
          <a:bodyPr anchor="t">
            <a:normAutofit/>
          </a:bodyPr>
          <a:lstStyle/>
          <a:p>
            <a:r>
              <a:rPr lang="en-US" sz="4800" dirty="0">
                <a:solidFill>
                  <a:schemeClr val="bg1"/>
                </a:solidFill>
                <a:latin typeface="Times New Roman"/>
                <a:cs typeface="Times New Roman"/>
              </a:rPr>
              <a:t>SCREEN SHOTS</a:t>
            </a:r>
            <a:br>
              <a:rPr lang="en-US" sz="4800" dirty="0">
                <a:solidFill>
                  <a:schemeClr val="bg1"/>
                </a:solidFill>
                <a:latin typeface="Times New Roman"/>
                <a:cs typeface="Times New Roman"/>
              </a:rPr>
            </a:br>
            <a:r>
              <a:rPr lang="en-US" sz="4800" dirty="0">
                <a:solidFill>
                  <a:schemeClr val="bg1"/>
                </a:solidFill>
                <a:latin typeface="Times New Roman"/>
                <a:cs typeface="Times New Roman"/>
              </a:rPr>
              <a:t>(Admin page)</a:t>
            </a:r>
          </a:p>
          <a:p>
            <a:endParaRPr lang="en-US" sz="4800">
              <a:solidFill>
                <a:schemeClr val="bg1"/>
              </a:solidFill>
              <a:cs typeface="Calibri Light"/>
            </a:endParaRPr>
          </a:p>
          <a:p>
            <a:endParaRPr lang="en-US" sz="4800">
              <a:solidFill>
                <a:schemeClr val="bg1"/>
              </a:solidFill>
              <a:cs typeface="Calibri Light"/>
            </a:endParaRPr>
          </a:p>
        </p:txBody>
      </p:sp>
      <p:sp>
        <p:nvSpPr>
          <p:cNvPr id="8" name="Content Placeholder 7">
            <a:extLst>
              <a:ext uri="{FF2B5EF4-FFF2-40B4-BE49-F238E27FC236}">
                <a16:creationId xmlns:a16="http://schemas.microsoft.com/office/drawing/2014/main" id="{99F919C2-79E3-8BBD-BE05-EA4E8A40433C}"/>
              </a:ext>
            </a:extLst>
          </p:cNvPr>
          <p:cNvSpPr>
            <a:spLocks noGrp="1"/>
          </p:cNvSpPr>
          <p:nvPr>
            <p:ph idx="1"/>
          </p:nvPr>
        </p:nvSpPr>
        <p:spPr>
          <a:xfrm>
            <a:off x="5486080" y="4018143"/>
            <a:ext cx="5674105" cy="2129599"/>
          </a:xfrm>
          <a:noFill/>
        </p:spPr>
        <p:txBody>
          <a:bodyPr anchor="t">
            <a:normAutofit/>
          </a:bodyPr>
          <a:lstStyle/>
          <a:p>
            <a:endParaRPr lang="en-US" sz="1800">
              <a:solidFill>
                <a:schemeClr val="bg1"/>
              </a:solidFill>
            </a:endParaRPr>
          </a:p>
        </p:txBody>
      </p:sp>
    </p:spTree>
    <p:extLst>
      <p:ext uri="{BB962C8B-B14F-4D97-AF65-F5344CB8AC3E}">
        <p14:creationId xmlns:p14="http://schemas.microsoft.com/office/powerpoint/2010/main" val="4172181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BLOOD BANK MANAGEMENT SYSTEM </vt:lpstr>
      <vt:lpstr>ABSTRACT </vt:lpstr>
      <vt:lpstr>INTRODUCTION</vt:lpstr>
      <vt:lpstr>MODULE </vt:lpstr>
      <vt:lpstr>MODULE</vt:lpstr>
      <vt:lpstr>TECHNOLOGIES</vt:lpstr>
      <vt:lpstr>SCREEN SHOTS (Main page)</vt:lpstr>
      <vt:lpstr>SCREEN SHOTS (Home page) </vt:lpstr>
      <vt:lpstr>SCREEN SHOTS (Admin page)  </vt:lpstr>
      <vt:lpstr>SCREEN  SHOTS ( Login page) </vt:lpstr>
      <vt:lpstr>SCREEN  SHOTS ( Sign-in page)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87</cp:revision>
  <dcterms:created xsi:type="dcterms:W3CDTF">2023-06-14T15:20:32Z</dcterms:created>
  <dcterms:modified xsi:type="dcterms:W3CDTF">2023-06-15T03:35:13Z</dcterms:modified>
</cp:coreProperties>
</file>